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Average"/>
      <p:regular r:id="rId33"/>
    </p:embeddedFont>
    <p:embeddedFont>
      <p:font typeface="Oswald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j4yBGMoL1ymi5x9oJumKo0JAF0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Average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Oswald-bold.fntdata"/><Relationship Id="rId12" Type="http://schemas.openxmlformats.org/officeDocument/2006/relationships/slide" Target="slides/slide7.xml"/><Relationship Id="rId34" Type="http://schemas.openxmlformats.org/officeDocument/2006/relationships/font" Target="fonts/Oswald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f1b1039a6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g2f1b1039a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7603c4309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37603c4309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7603c43097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37603c4309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7603c4309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37603c4309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7603c43097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37603c4309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f1b1039a6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g2f1b1039a6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7603c43097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37603c4309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7603c4309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37603c4309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7603c43097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37603c4309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f1b1039a6c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2f1b1039a6c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f1d0c264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2f1d0c264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f1b1039a6c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2f1b1039a6c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7603c4309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37603c4309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7603c4309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37603c4309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7603c4309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37603c4309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603c4309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37603c4309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4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4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4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4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33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7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p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2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2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41;p3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3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3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3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3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b="0" i="0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1b1039a6c_0_0"/>
          <p:cNvSpPr txBox="1"/>
          <p:nvPr>
            <p:ph type="ctrTitle"/>
          </p:nvPr>
        </p:nvSpPr>
        <p:spPr>
          <a:xfrm>
            <a:off x="671250" y="-76000"/>
            <a:ext cx="78015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SCAF WATER POLO</a:t>
            </a:r>
            <a:endParaRPr b="1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0" name="Google Shape;60;g2f1b1039a6c_0_0"/>
          <p:cNvSpPr txBox="1"/>
          <p:nvPr>
            <p:ph idx="1" type="subTitle"/>
          </p:nvPr>
        </p:nvSpPr>
        <p:spPr>
          <a:xfrm>
            <a:off x="723425" y="636150"/>
            <a:ext cx="78015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n" sz="2800">
                <a:solidFill>
                  <a:srgbClr val="000000"/>
                </a:solidFill>
              </a:rPr>
              <a:t>High School Officials Instruction</a:t>
            </a:r>
            <a:endParaRPr b="1" sz="28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n" sz="2800">
                <a:solidFill>
                  <a:srgbClr val="000000"/>
                </a:solidFill>
              </a:rPr>
              <a:t>2025-26</a:t>
            </a:r>
            <a:endParaRPr b="1" sz="2800">
              <a:solidFill>
                <a:srgbClr val="000000"/>
              </a:solidFill>
            </a:endParaRPr>
          </a:p>
        </p:txBody>
      </p:sp>
      <p:sp>
        <p:nvSpPr>
          <p:cNvPr id="61" name="Google Shape;61;g2f1b1039a6c_0_0"/>
          <p:cNvSpPr txBox="1"/>
          <p:nvPr/>
        </p:nvSpPr>
        <p:spPr>
          <a:xfrm>
            <a:off x="2718000" y="1453800"/>
            <a:ext cx="3708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3600" u="none" cap="none" strike="noStrike">
                <a:solidFill>
                  <a:srgbClr val="0000FF"/>
                </a:solidFill>
                <a:latin typeface="Average"/>
                <a:ea typeface="Average"/>
                <a:cs typeface="Average"/>
                <a:sym typeface="Average"/>
              </a:rPr>
              <a:t>Clinic #2</a:t>
            </a:r>
            <a:endParaRPr b="1" i="0" sz="3600" u="none" cap="none" strike="noStrike">
              <a:solidFill>
                <a:srgbClr val="0000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2" name="Google Shape;62;g2f1b1039a6c_0_0"/>
          <p:cNvSpPr txBox="1"/>
          <p:nvPr/>
        </p:nvSpPr>
        <p:spPr>
          <a:xfrm>
            <a:off x="359825" y="2444400"/>
            <a:ext cx="4266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Georgia"/>
              <a:buChar char="●"/>
            </a:pPr>
            <a:r>
              <a:rPr b="1" i="0" lang="en" sz="2800" u="none" cap="none" strike="noStrike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Rule Book Clarifications</a:t>
            </a:r>
            <a:endParaRPr b="1" i="0" sz="2800" u="none" cap="none" strike="noStrike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Georgia"/>
              <a:buChar char="●"/>
            </a:pPr>
            <a:r>
              <a:rPr b="1" i="0" lang="en" sz="2800" u="none" cap="none" strike="noStrike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Rules Test Review</a:t>
            </a:r>
            <a:endParaRPr b="1" i="0" sz="2800" u="none" cap="none" strike="noStrike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Georgia"/>
              <a:buChar char="●"/>
            </a:pPr>
            <a:r>
              <a:rPr b="1" i="0" lang="en" sz="2800" u="none" cap="none" strike="noStrike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Calling the Game</a:t>
            </a:r>
            <a:endParaRPr b="1" i="0" sz="2800" u="none" cap="none" strike="noStrike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Georgia"/>
              <a:buChar char="●"/>
            </a:pPr>
            <a:r>
              <a:rPr b="1" i="0" lang="en" sz="2800" u="none" cap="none" strike="noStrike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Reminders</a:t>
            </a:r>
            <a:endParaRPr b="1" i="0" sz="2800" u="none" cap="none" strike="noStrike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" name="Google Shape;63;g2f1b1039a6c_0_0"/>
          <p:cNvSpPr txBox="1"/>
          <p:nvPr/>
        </p:nvSpPr>
        <p:spPr>
          <a:xfrm>
            <a:off x="5198225" y="2444400"/>
            <a:ext cx="3708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Georgia"/>
              <a:buChar char="●"/>
            </a:pPr>
            <a:r>
              <a:rPr b="1" i="0" lang="en" sz="2800" u="none" cap="none" strike="noStrike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Protests</a:t>
            </a:r>
            <a:endParaRPr b="1" i="0" sz="2800" u="none" cap="none" strike="noStrike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Georgia"/>
              <a:buChar char="●"/>
            </a:pPr>
            <a:r>
              <a:rPr b="1" i="0" lang="en" sz="2800" u="none" cap="none" strike="noStrike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Shallow Water</a:t>
            </a:r>
            <a:endParaRPr b="1" i="0" sz="2800" u="none" cap="none" strike="noStrike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Georgia"/>
              <a:buChar char="●"/>
            </a:pPr>
            <a:r>
              <a:rPr b="1" i="0" lang="en" sz="2800" u="none" cap="none" strike="noStrike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Q&amp;A</a:t>
            </a:r>
            <a:endParaRPr b="1" i="0" sz="2800" u="none" cap="none" strike="noStrike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Georgia"/>
              <a:buChar char="●"/>
            </a:pPr>
            <a:r>
              <a:rPr b="1" i="0" lang="en" sz="2800" u="none" cap="none" strike="noStrike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Assigning</a:t>
            </a:r>
            <a:endParaRPr b="1" i="0" sz="2800" u="none" cap="none" strike="noStrike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7603c43097_0_39"/>
          <p:cNvSpPr txBox="1"/>
          <p:nvPr>
            <p:ph type="title"/>
          </p:nvPr>
        </p:nvSpPr>
        <p:spPr>
          <a:xfrm>
            <a:off x="311700" y="94050"/>
            <a:ext cx="8520600" cy="1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271"/>
              <a:buNone/>
            </a:pPr>
            <a:r>
              <a:rPr b="1" lang="en" sz="3933">
                <a:solidFill>
                  <a:srgbClr val="000000"/>
                </a:solidFill>
              </a:rPr>
              <a:t>NFHS Rules Test Review</a:t>
            </a:r>
            <a:endParaRPr b="1" sz="3933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rPr b="1" lang="en" sz="2400">
                <a:solidFill>
                  <a:srgbClr val="9900FF"/>
                </a:solidFill>
              </a:rPr>
              <a:t>Go through the following questions with the help of your rule book</a:t>
            </a:r>
            <a:endParaRPr b="1" sz="2400">
              <a:solidFill>
                <a:srgbClr val="9900FF"/>
              </a:solidFill>
            </a:endParaRPr>
          </a:p>
        </p:txBody>
      </p:sp>
      <p:sp>
        <p:nvSpPr>
          <p:cNvPr id="127" name="Google Shape;127;g37603c43097_0_39"/>
          <p:cNvSpPr txBox="1"/>
          <p:nvPr/>
        </p:nvSpPr>
        <p:spPr>
          <a:xfrm>
            <a:off x="4994800" y="1685850"/>
            <a:ext cx="4074900" cy="15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2900">
                <a:latin typeface="Cambria"/>
                <a:ea typeface="Cambria"/>
                <a:cs typeface="Cambria"/>
                <a:sym typeface="Cambria"/>
              </a:rPr>
              <a:t>Yellow Cards are </a:t>
            </a:r>
            <a:r>
              <a:rPr b="1" lang="en" sz="29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NOT</a:t>
            </a:r>
            <a:r>
              <a:rPr b="1" lang="en" sz="2900">
                <a:latin typeface="Cambria"/>
                <a:ea typeface="Cambria"/>
                <a:cs typeface="Cambria"/>
                <a:sym typeface="Cambria"/>
              </a:rPr>
              <a:t> reportable.</a:t>
            </a:r>
            <a:endParaRPr b="1" sz="2900">
              <a:solidFill>
                <a:srgbClr val="99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8" name="Google Shape;128;g37603c43097_0_39" title="1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50"/>
            <a:ext cx="4690001" cy="3361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g37603c43097_0_39"/>
          <p:cNvCxnSpPr/>
          <p:nvPr/>
        </p:nvCxnSpPr>
        <p:spPr>
          <a:xfrm flipH="1">
            <a:off x="1189750" y="2089575"/>
            <a:ext cx="3994800" cy="998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7603c43097_0_47"/>
          <p:cNvSpPr txBox="1"/>
          <p:nvPr>
            <p:ph type="title"/>
          </p:nvPr>
        </p:nvSpPr>
        <p:spPr>
          <a:xfrm>
            <a:off x="311700" y="94050"/>
            <a:ext cx="8520600" cy="1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271"/>
              <a:buNone/>
            </a:pPr>
            <a:r>
              <a:rPr b="1" lang="en" sz="3933">
                <a:solidFill>
                  <a:srgbClr val="000000"/>
                </a:solidFill>
              </a:rPr>
              <a:t>NFHS Rules Test Review</a:t>
            </a:r>
            <a:endParaRPr b="1" sz="3933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rPr b="1" lang="en" sz="2400">
                <a:solidFill>
                  <a:srgbClr val="9900FF"/>
                </a:solidFill>
              </a:rPr>
              <a:t>Go through the following questions with the help of your rule book</a:t>
            </a:r>
            <a:endParaRPr b="1" sz="2400">
              <a:solidFill>
                <a:srgbClr val="9900FF"/>
              </a:solidFill>
            </a:endParaRPr>
          </a:p>
        </p:txBody>
      </p:sp>
      <p:sp>
        <p:nvSpPr>
          <p:cNvPr id="135" name="Google Shape;135;g37603c43097_0_47"/>
          <p:cNvSpPr txBox="1"/>
          <p:nvPr/>
        </p:nvSpPr>
        <p:spPr>
          <a:xfrm>
            <a:off x="4994800" y="1200700"/>
            <a:ext cx="4074900" cy="3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2400">
                <a:latin typeface="Cambria"/>
                <a:ea typeface="Cambria"/>
                <a:cs typeface="Cambria"/>
                <a:sym typeface="Cambria"/>
              </a:rPr>
              <a:t>Many chose the 4th answer.</a:t>
            </a:r>
            <a:endParaRPr b="1" sz="24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2400">
                <a:latin typeface="Cambria"/>
                <a:ea typeface="Cambria"/>
                <a:cs typeface="Cambria"/>
                <a:sym typeface="Cambria"/>
              </a:rPr>
              <a:t>Remember that the time between a penalty foul and the taking of the penalty throw is considered </a:t>
            </a:r>
            <a:endParaRPr b="1" sz="24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“Interval Time”</a:t>
            </a:r>
            <a:endParaRPr b="1" sz="240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2400">
                <a:latin typeface="Cambria"/>
                <a:ea typeface="Cambria"/>
                <a:cs typeface="Cambria"/>
                <a:sym typeface="Cambria"/>
              </a:rPr>
              <a:t>So there is </a:t>
            </a:r>
            <a:endParaRPr b="1" sz="24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2400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“immediate substitution”</a:t>
            </a:r>
            <a:endParaRPr b="1" sz="2400">
              <a:solidFill>
                <a:srgbClr val="99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6" name="Google Shape;136;g37603c43097_0_47" title="2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50650"/>
            <a:ext cx="4593951" cy="3740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g37603c43097_0_47"/>
          <p:cNvCxnSpPr/>
          <p:nvPr/>
        </p:nvCxnSpPr>
        <p:spPr>
          <a:xfrm rot="10800000">
            <a:off x="1858700" y="3088425"/>
            <a:ext cx="4005000" cy="559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7603c43097_0_56"/>
          <p:cNvSpPr txBox="1"/>
          <p:nvPr>
            <p:ph type="title"/>
          </p:nvPr>
        </p:nvSpPr>
        <p:spPr>
          <a:xfrm>
            <a:off x="311700" y="94050"/>
            <a:ext cx="8520600" cy="1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271"/>
              <a:buNone/>
            </a:pPr>
            <a:r>
              <a:rPr b="1" lang="en" sz="3933">
                <a:solidFill>
                  <a:srgbClr val="000000"/>
                </a:solidFill>
              </a:rPr>
              <a:t>NFHS Rules Test Review</a:t>
            </a:r>
            <a:endParaRPr b="1" sz="3933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rPr b="1" lang="en" sz="2400">
                <a:solidFill>
                  <a:srgbClr val="9900FF"/>
                </a:solidFill>
              </a:rPr>
              <a:t>Go through the following questions with the help of your rule book</a:t>
            </a:r>
            <a:endParaRPr b="1" sz="2400">
              <a:solidFill>
                <a:srgbClr val="9900FF"/>
              </a:solidFill>
            </a:endParaRPr>
          </a:p>
        </p:txBody>
      </p:sp>
      <p:sp>
        <p:nvSpPr>
          <p:cNvPr id="143" name="Google Shape;143;g37603c43097_0_56"/>
          <p:cNvSpPr txBox="1"/>
          <p:nvPr/>
        </p:nvSpPr>
        <p:spPr>
          <a:xfrm>
            <a:off x="4994800" y="1200700"/>
            <a:ext cx="4074900" cy="3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2400">
                <a:latin typeface="Cambria"/>
                <a:ea typeface="Cambria"/>
                <a:cs typeface="Cambria"/>
                <a:sym typeface="Cambria"/>
              </a:rPr>
              <a:t>This is where we should read through: </a:t>
            </a:r>
            <a:endParaRPr b="1" sz="24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2400">
                <a:latin typeface="Cambria"/>
                <a:ea typeface="Cambria"/>
                <a:cs typeface="Cambria"/>
                <a:sym typeface="Cambria"/>
              </a:rPr>
              <a:t>Instructions for the use of two referees - Appendix B (pages 89-90) </a:t>
            </a:r>
            <a:endParaRPr b="1" sz="24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2400">
                <a:latin typeface="Cambria"/>
                <a:ea typeface="Cambria"/>
                <a:cs typeface="Cambria"/>
                <a:sym typeface="Cambria"/>
              </a:rPr>
              <a:t>You will find this on:</a:t>
            </a:r>
            <a:endParaRPr b="1" sz="24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pg.90 #17</a:t>
            </a:r>
            <a:r>
              <a:rPr b="1" lang="en" sz="24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b="1" sz="240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4" name="Google Shape;144;g37603c43097_0_56" title="3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0700"/>
            <a:ext cx="4652651" cy="358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603c43097_0_64"/>
          <p:cNvSpPr txBox="1"/>
          <p:nvPr>
            <p:ph type="title"/>
          </p:nvPr>
        </p:nvSpPr>
        <p:spPr>
          <a:xfrm>
            <a:off x="311700" y="94050"/>
            <a:ext cx="8520600" cy="1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271"/>
              <a:buNone/>
            </a:pPr>
            <a:r>
              <a:rPr b="1" lang="en" sz="3933">
                <a:solidFill>
                  <a:srgbClr val="000000"/>
                </a:solidFill>
              </a:rPr>
              <a:t>NFHS Rules Test Review</a:t>
            </a:r>
            <a:endParaRPr b="1" sz="3933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rPr b="1" lang="en" sz="2400">
                <a:solidFill>
                  <a:srgbClr val="9900FF"/>
                </a:solidFill>
              </a:rPr>
              <a:t>Go through the following questions with the help of your rule book</a:t>
            </a:r>
            <a:endParaRPr b="1" sz="2400">
              <a:solidFill>
                <a:srgbClr val="9900FF"/>
              </a:solidFill>
            </a:endParaRPr>
          </a:p>
        </p:txBody>
      </p:sp>
      <p:sp>
        <p:nvSpPr>
          <p:cNvPr id="150" name="Google Shape;150;g37603c43097_0_64"/>
          <p:cNvSpPr txBox="1"/>
          <p:nvPr/>
        </p:nvSpPr>
        <p:spPr>
          <a:xfrm>
            <a:off x="4994800" y="1200700"/>
            <a:ext cx="4074900" cy="3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2400">
                <a:latin typeface="Cambria"/>
                <a:ea typeface="Cambria"/>
                <a:cs typeface="Cambria"/>
                <a:sym typeface="Cambria"/>
              </a:rPr>
              <a:t>Remember to fix the rule book pages 46 -47. </a:t>
            </a:r>
            <a:endParaRPr b="1" sz="24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22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(see beginning of this clinic)</a:t>
            </a:r>
            <a:endParaRPr b="1" sz="22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The referee calling for the ball for a correctable clock error </a:t>
            </a:r>
            <a:endParaRPr b="1"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2400"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b="1" lang="en" sz="24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NOTE: highlighted on </a:t>
            </a:r>
            <a:endParaRPr b="1" sz="240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page 46</a:t>
            </a:r>
            <a:r>
              <a:rPr b="1" lang="en" sz="2400">
                <a:latin typeface="Cambria"/>
                <a:ea typeface="Cambria"/>
                <a:cs typeface="Cambria"/>
                <a:sym typeface="Cambria"/>
              </a:rPr>
              <a:t>)</a:t>
            </a:r>
            <a:endParaRPr b="1" i="0" sz="2400" u="none" cap="none" strike="noStrike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1" name="Google Shape;151;g37603c43097_0_64" title="3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0700"/>
            <a:ext cx="4689999" cy="3695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g37603c43097_0_64"/>
          <p:cNvCxnSpPr>
            <a:stCxn id="150" idx="1"/>
          </p:cNvCxnSpPr>
          <p:nvPr/>
        </p:nvCxnSpPr>
        <p:spPr>
          <a:xfrm flipH="1">
            <a:off x="3067300" y="3018400"/>
            <a:ext cx="1927500" cy="1228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 txBox="1"/>
          <p:nvPr>
            <p:ph type="title"/>
          </p:nvPr>
        </p:nvSpPr>
        <p:spPr>
          <a:xfrm>
            <a:off x="311700" y="1240650"/>
            <a:ext cx="8520600" cy="23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6300">
                <a:solidFill>
                  <a:srgbClr val="000000"/>
                </a:solidFill>
              </a:rPr>
              <a:t>Any other test questions you would like to discuss?</a:t>
            </a:r>
            <a:endParaRPr sz="6300">
              <a:solidFill>
                <a:srgbClr val="000000"/>
              </a:solidFill>
            </a:endParaRPr>
          </a:p>
        </p:txBody>
      </p:sp>
      <p:sp>
        <p:nvSpPr>
          <p:cNvPr id="158" name="Google Shape;158;p4"/>
          <p:cNvSpPr txBox="1"/>
          <p:nvPr>
            <p:ph type="title"/>
          </p:nvPr>
        </p:nvSpPr>
        <p:spPr>
          <a:xfrm>
            <a:off x="311700" y="94050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271"/>
              <a:buNone/>
            </a:pPr>
            <a:r>
              <a:rPr b="1" lang="en" sz="3933">
                <a:solidFill>
                  <a:srgbClr val="000000"/>
                </a:solidFill>
              </a:rPr>
              <a:t>NFHS Rules Test Review</a:t>
            </a:r>
            <a:endParaRPr b="1" sz="3933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t/>
            </a:r>
            <a:endParaRPr b="1" sz="24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 txBox="1"/>
          <p:nvPr>
            <p:ph type="title"/>
          </p:nvPr>
        </p:nvSpPr>
        <p:spPr>
          <a:xfrm>
            <a:off x="671250" y="19126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4900">
                <a:solidFill>
                  <a:srgbClr val="000000"/>
                </a:solidFill>
              </a:rPr>
              <a:t>Important Reminders</a:t>
            </a:r>
            <a:endParaRPr b="1" sz="4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>
                <a:solidFill>
                  <a:srgbClr val="000000"/>
                </a:solidFill>
              </a:rPr>
              <a:t>Player Safety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69" name="Google Shape;169;p13"/>
          <p:cNvSpPr txBox="1"/>
          <p:nvPr>
            <p:ph idx="1" type="body"/>
          </p:nvPr>
        </p:nvSpPr>
        <p:spPr>
          <a:xfrm>
            <a:off x="255300" y="911075"/>
            <a:ext cx="8520600" cy="3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Overaggressive play 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Fouls, especially with two hands</a:t>
            </a:r>
            <a:endParaRPr sz="2400">
              <a:solidFill>
                <a:srgbClr val="000000"/>
              </a:solidFill>
            </a:endParaRPr>
          </a:p>
          <a:p>
            <a:pPr indent="-38103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Advantage </a:t>
            </a:r>
            <a:endParaRPr sz="2400">
              <a:solidFill>
                <a:srgbClr val="000000"/>
              </a:solidFill>
            </a:endParaRPr>
          </a:p>
          <a:p>
            <a:pPr indent="-3810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Misconduct may be called for overaggressive or persistent foul play (not playing the ball)</a:t>
            </a:r>
            <a:endParaRPr sz="2400">
              <a:solidFill>
                <a:srgbClr val="000000"/>
              </a:solidFill>
            </a:endParaRPr>
          </a:p>
          <a:p>
            <a:pPr indent="-3810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Misconduct vs. Flagrant Misconduct 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72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>
                <a:solidFill>
                  <a:srgbClr val="000000"/>
                </a:solidFill>
              </a:rPr>
              <a:t>Referee Collaboration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75" name="Google Shape;175;p14"/>
          <p:cNvSpPr txBox="1"/>
          <p:nvPr>
            <p:ph idx="1" type="body"/>
          </p:nvPr>
        </p:nvSpPr>
        <p:spPr>
          <a:xfrm>
            <a:off x="311700" y="980975"/>
            <a:ext cx="8520600" cy="4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5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Referees are a team.</a:t>
            </a:r>
            <a:endParaRPr sz="2400">
              <a:solidFill>
                <a:srgbClr val="000000"/>
              </a:solidFill>
            </a:endParaRPr>
          </a:p>
          <a:p>
            <a:pPr indent="-38105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Position</a:t>
            </a:r>
            <a:endParaRPr sz="2400">
              <a:solidFill>
                <a:srgbClr val="000000"/>
              </a:solidFill>
            </a:endParaRPr>
          </a:p>
          <a:p>
            <a:pPr indent="-38105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Discussions</a:t>
            </a:r>
            <a:endParaRPr sz="2400">
              <a:solidFill>
                <a:srgbClr val="000000"/>
              </a:solidFill>
            </a:endParaRPr>
          </a:p>
          <a:p>
            <a:pPr indent="-381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Perimeter referee </a:t>
            </a:r>
            <a:endParaRPr sz="2400">
              <a:solidFill>
                <a:srgbClr val="000000"/>
              </a:solidFill>
            </a:endParaRPr>
          </a:p>
          <a:p>
            <a:pPr indent="-381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Double post. 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72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>
                <a:solidFill>
                  <a:srgbClr val="000000"/>
                </a:solidFill>
              </a:rPr>
              <a:t>Signalization and Whistle Mechanics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81" name="Google Shape;181;p15"/>
          <p:cNvSpPr txBox="1"/>
          <p:nvPr>
            <p:ph idx="1" type="body"/>
          </p:nvPr>
        </p:nvSpPr>
        <p:spPr>
          <a:xfrm>
            <a:off x="311700" y="921050"/>
            <a:ext cx="8718000" cy="37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Hand signals and whistles </a:t>
            </a:r>
            <a:endParaRPr sz="2400">
              <a:solidFill>
                <a:srgbClr val="000000"/>
              </a:solidFill>
            </a:endParaRPr>
          </a:p>
          <a:p>
            <a:pPr indent="-38100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Make sure the players are aware first before showing the table.</a:t>
            </a:r>
            <a:endParaRPr sz="2400">
              <a:solidFill>
                <a:srgbClr val="000000"/>
              </a:solidFill>
            </a:endParaRPr>
          </a:p>
          <a:p>
            <a:pPr indent="-38100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Hand signals should be clear and concise. </a:t>
            </a:r>
            <a:endParaRPr sz="2400">
              <a:solidFill>
                <a:srgbClr val="000000"/>
              </a:solidFill>
            </a:endParaRPr>
          </a:p>
          <a:p>
            <a:pPr indent="-38100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Whistles should be loud and crisp. </a:t>
            </a:r>
            <a:endParaRPr sz="2400">
              <a:solidFill>
                <a:srgbClr val="000000"/>
              </a:solidFill>
            </a:endParaRPr>
          </a:p>
          <a:p>
            <a:pPr indent="-38100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Standardize your whistles. </a:t>
            </a:r>
            <a:endParaRPr sz="2400">
              <a:solidFill>
                <a:srgbClr val="000000"/>
              </a:solidFill>
            </a:endParaRPr>
          </a:p>
          <a:p>
            <a:pPr indent="-38100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Giving signals of what you called.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72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>
                <a:solidFill>
                  <a:srgbClr val="000000"/>
                </a:solidFill>
              </a:rPr>
              <a:t>Solo Officiating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87" name="Google Shape;187;p16"/>
          <p:cNvSpPr txBox="1"/>
          <p:nvPr>
            <p:ph idx="1" type="body"/>
          </p:nvPr>
        </p:nvSpPr>
        <p:spPr>
          <a:xfrm>
            <a:off x="311700" y="811200"/>
            <a:ext cx="8520600" cy="3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6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F</a:t>
            </a:r>
            <a:r>
              <a:rPr lang="en" sz="2400">
                <a:solidFill>
                  <a:srgbClr val="000000"/>
                </a:solidFill>
              </a:rPr>
              <a:t>ocused and diligent at all times. Eyes must be moving constantly.</a:t>
            </a:r>
            <a:endParaRPr sz="2400">
              <a:solidFill>
                <a:srgbClr val="000000"/>
              </a:solidFill>
            </a:endParaRPr>
          </a:p>
          <a:p>
            <a:pPr indent="-38106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Err on the side of making the call as opposed to no call </a:t>
            </a:r>
            <a:endParaRPr sz="2400">
              <a:solidFill>
                <a:srgbClr val="000000"/>
              </a:solidFill>
            </a:endParaRPr>
          </a:p>
          <a:p>
            <a:pPr indent="-38106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Stay mobile </a:t>
            </a:r>
            <a:endParaRPr sz="2400">
              <a:solidFill>
                <a:srgbClr val="000000"/>
              </a:solidFill>
            </a:endParaRPr>
          </a:p>
          <a:p>
            <a:pPr indent="-38106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Player safety. </a:t>
            </a:r>
            <a:endParaRPr sz="2400">
              <a:solidFill>
                <a:srgbClr val="000000"/>
              </a:solidFill>
            </a:endParaRPr>
          </a:p>
          <a:p>
            <a:pPr indent="-38106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It’s a good idea to make the captains aware during the meeting that you will be on top of the overaggressive play.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38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38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38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38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5538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f1b1039a6c_0_58"/>
          <p:cNvSpPr txBox="1"/>
          <p:nvPr>
            <p:ph type="title"/>
          </p:nvPr>
        </p:nvSpPr>
        <p:spPr>
          <a:xfrm>
            <a:off x="311700" y="94050"/>
            <a:ext cx="8520600" cy="21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4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Rule Book Clarifications/Corrections</a:t>
            </a:r>
            <a:endParaRPr b="1" sz="4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2900">
                <a:solidFill>
                  <a:srgbClr val="000000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(hopefully fixed these last year)</a:t>
            </a:r>
            <a:r>
              <a:rPr b="1" lang="en" sz="4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b="1" sz="4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Google Shape;69;g2f1b1039a6c_0_58"/>
          <p:cNvSpPr txBox="1"/>
          <p:nvPr/>
        </p:nvSpPr>
        <p:spPr>
          <a:xfrm>
            <a:off x="178700" y="2160250"/>
            <a:ext cx="8725200" cy="21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Char char="●"/>
            </a:pPr>
            <a:r>
              <a:rPr b="1" i="0" lang="en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Go to page 46-47 of the rule book:</a:t>
            </a:r>
            <a:endParaRPr b="1" i="0" sz="16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Char char="○"/>
            </a:pPr>
            <a:r>
              <a:rPr b="1" i="0" lang="en" sz="16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Cambria"/>
                <a:ea typeface="Cambria"/>
                <a:cs typeface="Cambria"/>
                <a:sym typeface="Cambria"/>
              </a:rPr>
              <a:t>cross out</a:t>
            </a:r>
            <a:r>
              <a:rPr b="1" i="0" lang="en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4-22 Art. 5 </a:t>
            </a:r>
            <a:r>
              <a:rPr b="1" i="0" lang="en" sz="1600" u="none" cap="none" strike="noStrik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d.</a:t>
            </a:r>
            <a:r>
              <a:rPr b="1" i="0" lang="en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0" lang="en" sz="1600" u="none" cap="none" strike="noStrik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the replacement of a cap or while zipping up a suit.</a:t>
            </a:r>
            <a:endParaRPr b="1" i="0" sz="1600" u="none" cap="none" strike="noStrik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Char char="●"/>
            </a:pPr>
            <a:r>
              <a:rPr b="1" i="0" lang="en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Go to page 76 of the rule book:</a:t>
            </a:r>
            <a:endParaRPr b="1" i="0" sz="16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Char char="○"/>
            </a:pPr>
            <a:r>
              <a:rPr b="1" i="0" lang="en" sz="16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Cambria"/>
                <a:ea typeface="Cambria"/>
                <a:cs typeface="Cambria"/>
                <a:sym typeface="Cambria"/>
              </a:rPr>
              <a:t>replace</a:t>
            </a:r>
            <a:r>
              <a:rPr b="1" i="0" lang="en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in 7-21 (under the NOTE:) “</a:t>
            </a:r>
            <a:r>
              <a:rPr b="1" i="0" lang="en" sz="1600" u="none" cap="none" strike="noStrik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final minute of the game</a:t>
            </a:r>
            <a:r>
              <a:rPr b="1" i="0" lang="en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” to read “</a:t>
            </a:r>
            <a:r>
              <a:rPr b="1" i="0" lang="en" sz="1600" u="none" cap="none" strike="noStrike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within the last minute of regulation, last minute of second overtime period, or anytime during sudden death</a:t>
            </a:r>
            <a:r>
              <a:rPr b="1" i="0" lang="en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”</a:t>
            </a:r>
            <a:endParaRPr b="1" i="0" sz="16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>
                <a:solidFill>
                  <a:srgbClr val="000000"/>
                </a:solidFill>
              </a:rPr>
              <a:t>Protest Procedure - pg. 32-33 </a:t>
            </a:r>
            <a:r>
              <a:rPr b="1" lang="en">
                <a:solidFill>
                  <a:srgbClr val="0000FF"/>
                </a:solidFill>
              </a:rPr>
              <a:t>(3-12)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93" name="Google Shape;193;p18"/>
          <p:cNvSpPr txBox="1"/>
          <p:nvPr>
            <p:ph idx="1" type="body"/>
          </p:nvPr>
        </p:nvSpPr>
        <p:spPr>
          <a:xfrm>
            <a:off x="311700" y="789125"/>
            <a:ext cx="8520600" cy="42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" sz="2100">
                <a:solidFill>
                  <a:srgbClr val="000000"/>
                </a:solidFill>
              </a:rPr>
              <a:t>What can protests</a:t>
            </a:r>
            <a:r>
              <a:rPr lang="en" sz="2100">
                <a:solidFill>
                  <a:srgbClr val="000000"/>
                </a:solidFill>
              </a:rPr>
              <a:t> be filed for?</a:t>
            </a:r>
            <a:endParaRPr sz="2100">
              <a:solidFill>
                <a:srgbClr val="000000"/>
              </a:solidFill>
            </a:endParaRPr>
          </a:p>
          <a:p>
            <a:pPr indent="-36195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" sz="2100">
                <a:solidFill>
                  <a:srgbClr val="000000"/>
                </a:solidFill>
              </a:rPr>
              <a:t>When must a protest be occur?</a:t>
            </a:r>
            <a:endParaRPr sz="2100">
              <a:solidFill>
                <a:srgbClr val="000000"/>
              </a:solidFill>
            </a:endParaRPr>
          </a:p>
          <a:p>
            <a:pPr indent="-36195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" sz="2100">
                <a:solidFill>
                  <a:srgbClr val="000000"/>
                </a:solidFill>
              </a:rPr>
              <a:t>Be in control. </a:t>
            </a:r>
            <a:endParaRPr sz="2100">
              <a:solidFill>
                <a:srgbClr val="000000"/>
              </a:solidFill>
            </a:endParaRPr>
          </a:p>
          <a:p>
            <a:pPr indent="-36195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" sz="2100">
                <a:solidFill>
                  <a:srgbClr val="000000"/>
                </a:solidFill>
              </a:rPr>
              <a:t>Ask the coach what are they protesting? 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" sz="2100">
                <a:solidFill>
                  <a:srgbClr val="000000"/>
                </a:solidFill>
              </a:rPr>
              <a:t>D</a:t>
            </a:r>
            <a:r>
              <a:rPr lang="en" sz="2100">
                <a:solidFill>
                  <a:srgbClr val="000000"/>
                </a:solidFill>
              </a:rPr>
              <a:t>iscuss with partner and use the rule book.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" sz="2100">
                <a:solidFill>
                  <a:srgbClr val="000000"/>
                </a:solidFill>
              </a:rPr>
              <a:t>What happens if the protest is upheld.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" sz="2100">
                <a:solidFill>
                  <a:srgbClr val="000000"/>
                </a:solidFill>
              </a:rPr>
              <a:t>Bring both coaches together and explain the decision that was made.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" sz="2100">
                <a:solidFill>
                  <a:srgbClr val="000000"/>
                </a:solidFill>
              </a:rPr>
              <a:t>The coach must file a brief written description of the protest after the game. The written protest with the decision must be attached to the scoresheet and signed by the referees. 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7200"/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>
                <a:solidFill>
                  <a:srgbClr val="000000"/>
                </a:solidFill>
              </a:rPr>
              <a:t>Shallow Bottom Officiating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99" name="Google Shape;199;p21"/>
          <p:cNvSpPr txBox="1"/>
          <p:nvPr>
            <p:ph idx="1" type="body"/>
          </p:nvPr>
        </p:nvSpPr>
        <p:spPr>
          <a:xfrm>
            <a:off x="311700" y="771475"/>
            <a:ext cx="8520600" cy="41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" sz="2100">
                <a:solidFill>
                  <a:srgbClr val="000000"/>
                </a:solidFill>
              </a:rPr>
              <a:t>6.5 feet or less. 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" sz="2100">
                <a:solidFill>
                  <a:srgbClr val="000000"/>
                </a:solidFill>
              </a:rPr>
              <a:t>Exclusion Fouls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" sz="2100">
                <a:solidFill>
                  <a:srgbClr val="000000"/>
                </a:solidFill>
              </a:rPr>
              <a:t>Offensive Fouls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" sz="2100">
                <a:solidFill>
                  <a:srgbClr val="000000"/>
                </a:solidFill>
              </a:rPr>
              <a:t>Penalty Fouls</a:t>
            </a:r>
            <a:endParaRPr sz="21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AutoNum type="arabicPeriod"/>
            </a:pPr>
            <a:r>
              <a:rPr lang="en" sz="2200">
                <a:solidFill>
                  <a:srgbClr val="000000"/>
                </a:solidFill>
              </a:rPr>
              <a:t>Goalkeeper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AutoNum type="arabicPeriod"/>
            </a:pPr>
            <a:r>
              <a:rPr lang="en" sz="2200">
                <a:solidFill>
                  <a:srgbClr val="000000"/>
                </a:solidFill>
              </a:rPr>
              <a:t>Gaining an advantage.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AutoNum type="arabicPeriod"/>
            </a:pPr>
            <a:r>
              <a:rPr lang="en" sz="2200">
                <a:solidFill>
                  <a:srgbClr val="000000"/>
                </a:solidFill>
              </a:rPr>
              <a:t>Players not involved in the play resting on the bottom.</a:t>
            </a:r>
            <a:endParaRPr sz="2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7603c43097_0_72"/>
          <p:cNvSpPr txBox="1"/>
          <p:nvPr>
            <p:ph type="title"/>
          </p:nvPr>
        </p:nvSpPr>
        <p:spPr>
          <a:xfrm>
            <a:off x="311700" y="1846650"/>
            <a:ext cx="8520600" cy="18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5800">
                <a:solidFill>
                  <a:srgbClr val="000000"/>
                </a:solidFill>
              </a:rPr>
              <a:t>Calling the Game</a:t>
            </a:r>
            <a:endParaRPr b="1" sz="5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/>
          <p:nvPr>
            <p:ph type="title"/>
          </p:nvPr>
        </p:nvSpPr>
        <p:spPr>
          <a:xfrm>
            <a:off x="150925" y="1207025"/>
            <a:ext cx="8993100" cy="21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4800">
                <a:solidFill>
                  <a:srgbClr val="000000"/>
                </a:solidFill>
              </a:rPr>
              <a:t>Calling the Game - </a:t>
            </a:r>
            <a:r>
              <a:rPr b="1" lang="en" sz="4800">
                <a:solidFill>
                  <a:srgbClr val="980000"/>
                </a:solidFill>
              </a:rPr>
              <a:t>Center Position</a:t>
            </a:r>
            <a:endParaRPr b="1" sz="4800">
              <a:solidFill>
                <a:srgbClr val="98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lang="en" sz="5000">
                <a:solidFill>
                  <a:srgbClr val="0000FF"/>
                </a:solidFill>
                <a:latin typeface="Average"/>
                <a:ea typeface="Average"/>
                <a:cs typeface="Average"/>
                <a:sym typeface="Average"/>
              </a:rPr>
              <a:t>Away From the Ball</a:t>
            </a:r>
            <a:r>
              <a:rPr b="1" lang="en" sz="50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: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7603c43097_0_77"/>
          <p:cNvSpPr txBox="1"/>
          <p:nvPr>
            <p:ph type="title"/>
          </p:nvPr>
        </p:nvSpPr>
        <p:spPr>
          <a:xfrm>
            <a:off x="150925" y="1207025"/>
            <a:ext cx="8993100" cy="21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4800">
                <a:solidFill>
                  <a:srgbClr val="000000"/>
                </a:solidFill>
              </a:rPr>
              <a:t>Calling the Game - </a:t>
            </a:r>
            <a:r>
              <a:rPr b="1" lang="en" sz="4800">
                <a:solidFill>
                  <a:srgbClr val="980000"/>
                </a:solidFill>
              </a:rPr>
              <a:t>Center Position</a:t>
            </a:r>
            <a:endParaRPr b="1" sz="4800">
              <a:solidFill>
                <a:srgbClr val="98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b="1" lang="en" sz="5000">
                <a:solidFill>
                  <a:srgbClr val="4FA42A"/>
                </a:solidFill>
                <a:latin typeface="Average"/>
                <a:ea typeface="Average"/>
                <a:cs typeface="Average"/>
                <a:sym typeface="Average"/>
              </a:rPr>
              <a:t>Ball at the Center Position</a:t>
            </a:r>
            <a:r>
              <a:rPr b="1" lang="en" sz="50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: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/>
          <p:nvPr>
            <p:ph type="title"/>
          </p:nvPr>
        </p:nvSpPr>
        <p:spPr>
          <a:xfrm>
            <a:off x="311700" y="1227000"/>
            <a:ext cx="85206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4800">
                <a:solidFill>
                  <a:srgbClr val="000000"/>
                </a:solidFill>
              </a:rPr>
              <a:t>Calling the Game - </a:t>
            </a:r>
            <a:r>
              <a:rPr b="1" lang="en" sz="4800">
                <a:solidFill>
                  <a:srgbClr val="980000"/>
                </a:solidFill>
              </a:rPr>
              <a:t>Perimeter</a:t>
            </a:r>
            <a:endParaRPr b="1" sz="4800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7603c43097_0_81"/>
          <p:cNvSpPr txBox="1"/>
          <p:nvPr>
            <p:ph type="title"/>
          </p:nvPr>
        </p:nvSpPr>
        <p:spPr>
          <a:xfrm>
            <a:off x="311700" y="1227000"/>
            <a:ext cx="85206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4800">
                <a:solidFill>
                  <a:srgbClr val="000000"/>
                </a:solidFill>
              </a:rPr>
              <a:t>Calling the Game - </a:t>
            </a:r>
            <a:r>
              <a:rPr b="1" lang="en" sz="4800">
                <a:solidFill>
                  <a:srgbClr val="980000"/>
                </a:solidFill>
              </a:rPr>
              <a:t>Transition</a:t>
            </a:r>
            <a:endParaRPr b="1" sz="4800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f1b1039a6c_0_119"/>
          <p:cNvSpPr txBox="1"/>
          <p:nvPr>
            <p:ph type="title"/>
          </p:nvPr>
        </p:nvSpPr>
        <p:spPr>
          <a:xfrm>
            <a:off x="671250" y="16840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4500">
                <a:solidFill>
                  <a:srgbClr val="000000"/>
                </a:solidFill>
              </a:rPr>
              <a:t>Questions &amp; Answers</a:t>
            </a:r>
            <a:endParaRPr b="1" sz="4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f1d0c26492_0_0"/>
          <p:cNvSpPr txBox="1"/>
          <p:nvPr>
            <p:ph type="title"/>
          </p:nvPr>
        </p:nvSpPr>
        <p:spPr>
          <a:xfrm>
            <a:off x="311700" y="551250"/>
            <a:ext cx="8520600" cy="38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5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NFHS Rules Test Review </a:t>
            </a:r>
            <a:endParaRPr b="1" sz="5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If you have not taken the rules test yet please exit the room and have a discussion with your area president on how to proceed.</a:t>
            </a:r>
            <a:endParaRPr b="1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/>
          <p:nvPr>
            <p:ph type="title"/>
          </p:nvPr>
        </p:nvSpPr>
        <p:spPr>
          <a:xfrm>
            <a:off x="311700" y="246450"/>
            <a:ext cx="85206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5500">
                <a:solidFill>
                  <a:srgbClr val="000000"/>
                </a:solidFill>
              </a:rPr>
              <a:t>NFHS Rules Test Review</a:t>
            </a:r>
            <a:endParaRPr b="1" sz="5500">
              <a:solidFill>
                <a:srgbClr val="000000"/>
              </a:solidFill>
            </a:endParaRPr>
          </a:p>
        </p:txBody>
      </p:sp>
      <p:sp>
        <p:nvSpPr>
          <p:cNvPr id="80" name="Google Shape;80;p2"/>
          <p:cNvSpPr txBox="1"/>
          <p:nvPr>
            <p:ph idx="4294967295" type="body"/>
          </p:nvPr>
        </p:nvSpPr>
        <p:spPr>
          <a:xfrm>
            <a:off x="311700" y="1152475"/>
            <a:ext cx="8520600" cy="3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mbria"/>
              <a:buAutoNum type="arabicPeriod"/>
            </a:pPr>
            <a:r>
              <a:rPr b="1" lang="en"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Reminder that the primary objective of the rules test was to make referees think a little more and to encourage them to interact with the rule book.</a:t>
            </a:r>
            <a:endParaRPr b="1" sz="2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mbria"/>
              <a:buAutoNum type="arabicPeriod"/>
            </a:pPr>
            <a:r>
              <a:rPr b="1" lang="en"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Please take out your rule books and your copy of this years test (</a:t>
            </a:r>
            <a:r>
              <a:rPr b="1" lang="en">
                <a:solidFill>
                  <a:srgbClr val="0000FF"/>
                </a:solidFill>
                <a:latin typeface="Droid Serif"/>
                <a:ea typeface="Droid Serif"/>
                <a:cs typeface="Droid Serif"/>
                <a:sym typeface="Droid Serif"/>
              </a:rPr>
              <a:t>hopefully your presidents/instructional chairs asked you to print out a copy</a:t>
            </a:r>
            <a:r>
              <a:rPr b="1" lang="en"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) as we go through the most missed questions.</a:t>
            </a:r>
            <a:endParaRPr b="1" sz="2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1b1039a6c_0_112"/>
          <p:cNvSpPr txBox="1"/>
          <p:nvPr>
            <p:ph type="title"/>
          </p:nvPr>
        </p:nvSpPr>
        <p:spPr>
          <a:xfrm>
            <a:off x="311700" y="94050"/>
            <a:ext cx="8520600" cy="1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271"/>
              <a:buNone/>
            </a:pPr>
            <a:r>
              <a:rPr b="1" lang="en" sz="3933">
                <a:solidFill>
                  <a:srgbClr val="000000"/>
                </a:solidFill>
              </a:rPr>
              <a:t>NFHS Rules Test Review</a:t>
            </a:r>
            <a:endParaRPr b="1" sz="3933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rPr b="1" lang="en" sz="2400">
                <a:solidFill>
                  <a:srgbClr val="9900FF"/>
                </a:solidFill>
              </a:rPr>
              <a:t>Go through the following questions with the help of your rule book</a:t>
            </a:r>
            <a:endParaRPr b="1" sz="2400">
              <a:solidFill>
                <a:srgbClr val="9900FF"/>
              </a:solidFill>
            </a:endParaRPr>
          </a:p>
        </p:txBody>
      </p:sp>
      <p:sp>
        <p:nvSpPr>
          <p:cNvPr id="86" name="Google Shape;86;g2f1b1039a6c_0_112"/>
          <p:cNvSpPr txBox="1"/>
          <p:nvPr>
            <p:ph idx="4294967295" type="body"/>
          </p:nvPr>
        </p:nvSpPr>
        <p:spPr>
          <a:xfrm>
            <a:off x="158850" y="1110250"/>
            <a:ext cx="88263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Most missed questions in order by % missed   </a:t>
            </a:r>
            <a:r>
              <a:rPr b="1" lang="en" sz="15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b="1" lang="en" sz="15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as of Saturday, Aug. 9th 10:00 am</a:t>
            </a:r>
            <a:r>
              <a:rPr b="1" lang="en" sz="15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endParaRPr b="1" sz="15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" name="Google Shape;87;g2f1b1039a6c_0_112"/>
          <p:cNvSpPr txBox="1"/>
          <p:nvPr/>
        </p:nvSpPr>
        <p:spPr>
          <a:xfrm>
            <a:off x="5254475" y="1809925"/>
            <a:ext cx="3815100" cy="31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Many chose “</a:t>
            </a:r>
            <a:r>
              <a:rPr b="1" lang="en" sz="1500">
                <a:solidFill>
                  <a:srgbClr val="0000FF"/>
                </a:solidFill>
                <a:latin typeface="Droid Serif"/>
                <a:ea typeface="Droid Serif"/>
                <a:cs typeface="Droid Serif"/>
                <a:sym typeface="Droid Serif"/>
              </a:rPr>
              <a:t>All of the above</a:t>
            </a: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”</a:t>
            </a:r>
            <a:endParaRPr b="1"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This is one where I just wanted you to open up the rule book </a:t>
            </a: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like the </a:t>
            </a:r>
            <a:r>
              <a:rPr b="1" lang="en" sz="2200">
                <a:highlight>
                  <a:srgbClr val="FFFF00"/>
                </a:highlight>
                <a:latin typeface="Cambria"/>
                <a:ea typeface="Cambria"/>
                <a:cs typeface="Cambria"/>
                <a:sym typeface="Cambria"/>
              </a:rPr>
              <a:t>Hint</a:t>
            </a: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 said.</a:t>
            </a:r>
            <a:endParaRPr b="1"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8" name="Google Shape;88;g2f1b1039a6c_0_112" title="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0" y="1865050"/>
            <a:ext cx="4972076" cy="3160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g2f1b1039a6c_0_112"/>
          <p:cNvCxnSpPr/>
          <p:nvPr/>
        </p:nvCxnSpPr>
        <p:spPr>
          <a:xfrm rot="10800000">
            <a:off x="979950" y="2698675"/>
            <a:ext cx="6661500" cy="739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" name="Google Shape;90;g2f1b1039a6c_0_112"/>
          <p:cNvCxnSpPr/>
          <p:nvPr/>
        </p:nvCxnSpPr>
        <p:spPr>
          <a:xfrm flipH="1">
            <a:off x="1389350" y="2119550"/>
            <a:ext cx="4114800" cy="2576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7603c43097_0_3"/>
          <p:cNvSpPr txBox="1"/>
          <p:nvPr>
            <p:ph type="title"/>
          </p:nvPr>
        </p:nvSpPr>
        <p:spPr>
          <a:xfrm>
            <a:off x="311700" y="94050"/>
            <a:ext cx="8520600" cy="1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271"/>
              <a:buNone/>
            </a:pPr>
            <a:r>
              <a:rPr b="1" lang="en" sz="3933">
                <a:solidFill>
                  <a:srgbClr val="000000"/>
                </a:solidFill>
              </a:rPr>
              <a:t>NFHS Rules Test Review</a:t>
            </a:r>
            <a:endParaRPr b="1" sz="3933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rPr b="1" lang="en" sz="2400">
                <a:solidFill>
                  <a:srgbClr val="9900FF"/>
                </a:solidFill>
              </a:rPr>
              <a:t>Go through the following questions with the help of your rule book</a:t>
            </a:r>
            <a:endParaRPr b="1" sz="2400">
              <a:solidFill>
                <a:srgbClr val="9900FF"/>
              </a:solidFill>
            </a:endParaRPr>
          </a:p>
        </p:txBody>
      </p:sp>
      <p:sp>
        <p:nvSpPr>
          <p:cNvPr id="96" name="Google Shape;96;g37603c43097_0_3"/>
          <p:cNvSpPr txBox="1"/>
          <p:nvPr/>
        </p:nvSpPr>
        <p:spPr>
          <a:xfrm>
            <a:off x="5184550" y="1242450"/>
            <a:ext cx="3885000" cy="3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Many chose the </a:t>
            </a:r>
            <a:r>
              <a:rPr b="1" lang="en" sz="22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first answer</a:t>
            </a: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.</a:t>
            </a:r>
            <a:endParaRPr b="1"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Remember, play shall resume with the excluded player in the re-entry area and then waved in once play is restarted.</a:t>
            </a:r>
            <a:endParaRPr b="1"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22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Pg. 30 - b.</a:t>
            </a: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 (at the bottom)</a:t>
            </a:r>
            <a:endParaRPr b="1"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7" name="Google Shape;97;g37603c43097_0_3" title="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52450"/>
            <a:ext cx="4949676" cy="3673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g37603c43097_0_3"/>
          <p:cNvCxnSpPr/>
          <p:nvPr/>
        </p:nvCxnSpPr>
        <p:spPr>
          <a:xfrm flipH="1">
            <a:off x="4465400" y="1640150"/>
            <a:ext cx="2736600" cy="559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" name="Google Shape;99;g37603c43097_0_3"/>
          <p:cNvCxnSpPr/>
          <p:nvPr/>
        </p:nvCxnSpPr>
        <p:spPr>
          <a:xfrm flipH="1">
            <a:off x="2617950" y="4077075"/>
            <a:ext cx="3685200" cy="139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37603c43097_0_15" title="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52450"/>
            <a:ext cx="4804575" cy="387342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37603c43097_0_15"/>
          <p:cNvSpPr txBox="1"/>
          <p:nvPr>
            <p:ph type="title"/>
          </p:nvPr>
        </p:nvSpPr>
        <p:spPr>
          <a:xfrm>
            <a:off x="311700" y="94050"/>
            <a:ext cx="8520600" cy="1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271"/>
              <a:buNone/>
            </a:pPr>
            <a:r>
              <a:rPr b="1" lang="en" sz="3933">
                <a:solidFill>
                  <a:srgbClr val="000000"/>
                </a:solidFill>
              </a:rPr>
              <a:t>NFHS Rules Test Review</a:t>
            </a:r>
            <a:endParaRPr b="1" sz="3933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rPr b="1" lang="en" sz="2400">
                <a:solidFill>
                  <a:srgbClr val="9900FF"/>
                </a:solidFill>
              </a:rPr>
              <a:t>Go through the following questions with the help of your rule book</a:t>
            </a:r>
            <a:endParaRPr b="1" sz="2400">
              <a:solidFill>
                <a:srgbClr val="9900FF"/>
              </a:solidFill>
            </a:endParaRPr>
          </a:p>
        </p:txBody>
      </p:sp>
      <p:sp>
        <p:nvSpPr>
          <p:cNvPr id="106" name="Google Shape;106;g37603c43097_0_15"/>
          <p:cNvSpPr txBox="1"/>
          <p:nvPr/>
        </p:nvSpPr>
        <p:spPr>
          <a:xfrm>
            <a:off x="5184550" y="1242450"/>
            <a:ext cx="3885000" cy="3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Many chose the </a:t>
            </a:r>
            <a:r>
              <a:rPr b="1" lang="en" sz="22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Transferring the ball from one hand to another along the water</a:t>
            </a: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.</a:t>
            </a:r>
            <a:endParaRPr b="1"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Know all the proper ways of “putting the ball in play”</a:t>
            </a:r>
            <a:endParaRPr b="1"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22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Pg. 53 - </a:t>
            </a:r>
            <a:r>
              <a:rPr b="1" lang="en" sz="22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Section</a:t>
            </a:r>
            <a:r>
              <a:rPr b="1" lang="en" sz="22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 13 </a:t>
            </a:r>
            <a:endParaRPr b="1" sz="220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2200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Free Throws - How Taken</a:t>
            </a:r>
            <a:endParaRPr b="1" sz="2200">
              <a:solidFill>
                <a:srgbClr val="99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07" name="Google Shape;107;g37603c43097_0_15"/>
          <p:cNvCxnSpPr/>
          <p:nvPr/>
        </p:nvCxnSpPr>
        <p:spPr>
          <a:xfrm flipH="1">
            <a:off x="3676325" y="2259375"/>
            <a:ext cx="1767900" cy="1188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7603c43097_0_24"/>
          <p:cNvSpPr txBox="1"/>
          <p:nvPr>
            <p:ph type="title"/>
          </p:nvPr>
        </p:nvSpPr>
        <p:spPr>
          <a:xfrm>
            <a:off x="311700" y="94050"/>
            <a:ext cx="8520600" cy="1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271"/>
              <a:buNone/>
            </a:pPr>
            <a:r>
              <a:rPr b="1" lang="en" sz="3933">
                <a:solidFill>
                  <a:srgbClr val="000000"/>
                </a:solidFill>
              </a:rPr>
              <a:t>NFHS Rules Test Review</a:t>
            </a:r>
            <a:endParaRPr b="1" sz="3933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rPr b="1" lang="en" sz="2400">
                <a:solidFill>
                  <a:srgbClr val="9900FF"/>
                </a:solidFill>
              </a:rPr>
              <a:t>Go through the following questions with the help of your rule book</a:t>
            </a:r>
            <a:endParaRPr b="1" sz="2400">
              <a:solidFill>
                <a:srgbClr val="9900FF"/>
              </a:solidFill>
            </a:endParaRPr>
          </a:p>
        </p:txBody>
      </p:sp>
      <p:sp>
        <p:nvSpPr>
          <p:cNvPr id="113" name="Google Shape;113;g37603c43097_0_24"/>
          <p:cNvSpPr txBox="1"/>
          <p:nvPr/>
        </p:nvSpPr>
        <p:spPr>
          <a:xfrm>
            <a:off x="311700" y="3477825"/>
            <a:ext cx="8757900" cy="14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This was here for you to read through </a:t>
            </a:r>
            <a:r>
              <a:rPr b="1" lang="en" sz="22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page 18 - 2.1.3 situation C</a:t>
            </a:r>
            <a:endParaRPr b="1" sz="220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When a player is not properly red flagged.</a:t>
            </a:r>
            <a:endParaRPr b="1" sz="2200">
              <a:solidFill>
                <a:srgbClr val="99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4" name="Google Shape;114;g37603c43097_0_24" title="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175" y="1152450"/>
            <a:ext cx="7691400" cy="196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7603c43097_0_32"/>
          <p:cNvSpPr txBox="1"/>
          <p:nvPr>
            <p:ph type="title"/>
          </p:nvPr>
        </p:nvSpPr>
        <p:spPr>
          <a:xfrm>
            <a:off x="311700" y="94050"/>
            <a:ext cx="8520600" cy="1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271"/>
              <a:buNone/>
            </a:pPr>
            <a:r>
              <a:rPr b="1" lang="en" sz="3933">
                <a:solidFill>
                  <a:srgbClr val="000000"/>
                </a:solidFill>
              </a:rPr>
              <a:t>NFHS Rules Test Review</a:t>
            </a:r>
            <a:endParaRPr b="1" sz="3933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rPr b="1" lang="en" sz="2400">
                <a:solidFill>
                  <a:srgbClr val="9900FF"/>
                </a:solidFill>
              </a:rPr>
              <a:t>Go through the following questions with the help of your rule book</a:t>
            </a:r>
            <a:endParaRPr b="1" sz="2400">
              <a:solidFill>
                <a:srgbClr val="9900FF"/>
              </a:solidFill>
            </a:endParaRPr>
          </a:p>
        </p:txBody>
      </p:sp>
      <p:sp>
        <p:nvSpPr>
          <p:cNvPr id="120" name="Google Shape;120;g37603c43097_0_32"/>
          <p:cNvSpPr txBox="1"/>
          <p:nvPr/>
        </p:nvSpPr>
        <p:spPr>
          <a:xfrm>
            <a:off x="4994800" y="1685850"/>
            <a:ext cx="4074900" cy="27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Reminder that when the ball is removed to correct a clock error, this is considered “</a:t>
            </a:r>
            <a:r>
              <a:rPr b="1" lang="en" sz="22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Interval Time</a:t>
            </a: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”</a:t>
            </a:r>
            <a:endParaRPr b="1"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2200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Pg. 44 - Section 14 e.</a:t>
            </a:r>
            <a:endParaRPr b="1" sz="2200">
              <a:solidFill>
                <a:srgbClr val="99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1" name="Google Shape;121;g37603c43097_0_32" title="1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50"/>
            <a:ext cx="4711826" cy="348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